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7556500" cy="10693400"/>
  <p:notesSz cx="7556500" cy="10693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3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5"/>
    <p:restoredTop sz="94682"/>
  </p:normalViewPr>
  <p:slideViewPr>
    <p:cSldViewPr>
      <p:cViewPr varScale="1">
        <p:scale>
          <a:sx n="70" d="100"/>
          <a:sy n="70" d="100"/>
        </p:scale>
        <p:origin x="3132"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8/29/2023</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7194" y="7420237"/>
            <a:ext cx="3267716" cy="1299074"/>
          </a:xfrm>
          <a:prstGeom prst="rect">
            <a:avLst/>
          </a:prstGeom>
        </p:spPr>
        <p:txBody>
          <a:bodyPr vert="horz" wrap="square" lIns="0" tIns="36830" rIns="0" bIns="0" rtlCol="0">
            <a:spAutoFit/>
          </a:bodyPr>
          <a:lstStyle/>
          <a:p>
            <a:r>
              <a:rPr lang="en-US" sz="1200" spc="75" dirty="0">
                <a:solidFill>
                  <a:srgbClr val="9C8D76"/>
                </a:solidFill>
                <a:latin typeface="Bodoni BE" charset="0"/>
                <a:ea typeface="Bodoni BE" charset="0"/>
                <a:cs typeface="Bodoni BE" charset="0"/>
              </a:rPr>
              <a:t>THE GRAPE AND THE VINEYARD</a:t>
            </a:r>
            <a:endParaRPr lang="en-US" sz="1200" dirty="0">
              <a:latin typeface="Bodoni BE" charset="0"/>
              <a:ea typeface="Bodoni BE" charset="0"/>
              <a:cs typeface="Bodoni BE" charset="0"/>
            </a:endParaRPr>
          </a:p>
          <a:p>
            <a:pPr algn="just"/>
            <a:r>
              <a:rPr lang="en-US" sz="1000" spc="25" dirty="0">
                <a:solidFill>
                  <a:srgbClr val="323031"/>
                </a:solidFill>
                <a:latin typeface="Bodoni BE"/>
                <a:cs typeface="Bodoni BE"/>
              </a:rPr>
              <a:t>In order to obtain a wine that would best represent the great potential of the vineyard Lazio, we decided to focus our attention to the Syrah variety.</a:t>
            </a:r>
          </a:p>
          <a:p>
            <a:pPr algn="just"/>
            <a:r>
              <a:rPr lang="en-US" sz="1000" spc="25" dirty="0">
                <a:solidFill>
                  <a:srgbClr val="323031"/>
                </a:solidFill>
                <a:latin typeface="Bodoni BE"/>
                <a:cs typeface="Bodoni BE"/>
              </a:rPr>
              <a:t>The treatment of individual plants, with particular reference to the training system and to a limited production, allow us to obtain grapes of great balance, in terms of sugar, as well as phenolic..</a:t>
            </a:r>
          </a:p>
        </p:txBody>
      </p:sp>
      <p:sp>
        <p:nvSpPr>
          <p:cNvPr id="3" name="object 3"/>
          <p:cNvSpPr txBox="1"/>
          <p:nvPr/>
        </p:nvSpPr>
        <p:spPr>
          <a:xfrm>
            <a:off x="457194" y="8928100"/>
            <a:ext cx="3267716" cy="991297"/>
          </a:xfrm>
          <a:prstGeom prst="rect">
            <a:avLst/>
          </a:prstGeom>
        </p:spPr>
        <p:txBody>
          <a:bodyPr vert="horz" wrap="square" lIns="0" tIns="36830" rIns="0" bIns="0" rtlCol="0">
            <a:spAutoFit/>
          </a:bodyPr>
          <a:lstStyle/>
          <a:p>
            <a:pPr marL="12700">
              <a:lnSpc>
                <a:spcPct val="100000"/>
              </a:lnSpc>
              <a:spcBef>
                <a:spcPts val="290"/>
              </a:spcBef>
            </a:pPr>
            <a:r>
              <a:rPr lang="en-US" sz="1200" spc="30" dirty="0">
                <a:solidFill>
                  <a:srgbClr val="9C8D76"/>
                </a:solidFill>
                <a:latin typeface="BodoniBE-RegularSC"/>
                <a:cs typeface="BodoniBE-RegularSC"/>
              </a:rPr>
              <a:t>THE VINIFICATION</a:t>
            </a:r>
            <a:endParaRPr lang="en-US" sz="1200" spc="75" dirty="0">
              <a:solidFill>
                <a:srgbClr val="9C8D76"/>
              </a:solidFill>
              <a:latin typeface="Bodoni BE" charset="0"/>
              <a:ea typeface="Bodoni BE" charset="0"/>
              <a:cs typeface="Bodoni BE" charset="0"/>
            </a:endParaRPr>
          </a:p>
          <a:p>
            <a:pPr algn="just"/>
            <a:r>
              <a:rPr lang="en-US" sz="1000" spc="25" dirty="0">
                <a:solidFill>
                  <a:srgbClr val="323031"/>
                </a:solidFill>
                <a:latin typeface="Bodoni BE"/>
                <a:cs typeface="Bodoni BE"/>
              </a:rPr>
              <a:t>After harvesting </a:t>
            </a:r>
            <a:r>
              <a:rPr lang="en-US" sz="1000" spc="25">
                <a:solidFill>
                  <a:srgbClr val="323031"/>
                </a:solidFill>
                <a:latin typeface="Bodoni BE"/>
                <a:cs typeface="Bodoni BE"/>
              </a:rPr>
              <a:t>and crushing </a:t>
            </a:r>
            <a:r>
              <a:rPr lang="en-US" sz="1000" spc="25" dirty="0">
                <a:solidFill>
                  <a:srgbClr val="323031"/>
                </a:solidFill>
                <a:latin typeface="Bodoni BE"/>
                <a:cs typeface="Bodoni BE"/>
              </a:rPr>
              <a:t>the grapes are taken to a pre-cold maceration for 4 or 5 days at a temperature of 18-20°C. This technique brings out the best feature of the natural freshness and fragrance of the fruit. </a:t>
            </a:r>
          </a:p>
          <a:p>
            <a:pPr algn="just"/>
            <a:endParaRPr lang="en-US" sz="1000" dirty="0">
              <a:solidFill>
                <a:srgbClr val="323031"/>
              </a:solidFill>
              <a:latin typeface="Bodoni BE" charset="0"/>
              <a:ea typeface="Bodoni BE" charset="0"/>
              <a:cs typeface="Bodoni BE" charset="0"/>
            </a:endParaRPr>
          </a:p>
        </p:txBody>
      </p:sp>
      <p:sp>
        <p:nvSpPr>
          <p:cNvPr id="4" name="object 4"/>
          <p:cNvSpPr txBox="1"/>
          <p:nvPr/>
        </p:nvSpPr>
        <p:spPr>
          <a:xfrm>
            <a:off x="444500" y="2849303"/>
            <a:ext cx="2266950" cy="3206006"/>
          </a:xfrm>
          <a:prstGeom prst="rect">
            <a:avLst/>
          </a:prstGeom>
        </p:spPr>
        <p:txBody>
          <a:bodyPr vert="horz" wrap="square" lIns="0" tIns="12700" rIns="0" bIns="0" rtlCol="0">
            <a:spAutoFit/>
          </a:bodyPr>
          <a:lstStyle/>
          <a:p>
            <a:pPr marL="12700" marR="795655">
              <a:lnSpc>
                <a:spcPct val="100000"/>
              </a:lnSpc>
              <a:spcBef>
                <a:spcPts val="100"/>
              </a:spcBef>
              <a:spcAft>
                <a:spcPts val="300"/>
              </a:spcAft>
            </a:pPr>
            <a:r>
              <a:rPr lang="en-US" sz="900" cap="all" spc="10" dirty="0">
                <a:solidFill>
                  <a:srgbClr val="9C8D76"/>
                </a:solidFill>
                <a:latin typeface="Archivo Narrow" panose="020B0506020202020B04" pitchFamily="34" charset="0"/>
                <a:cs typeface="Arial"/>
              </a:rPr>
              <a:t>GRAPES</a:t>
            </a:r>
            <a:br>
              <a:rPr lang="en-US" sz="900" cap="all" spc="10" dirty="0">
                <a:solidFill>
                  <a:srgbClr val="9C8D76"/>
                </a:solidFill>
                <a:latin typeface="Archivo Narrow" panose="020B0506020202020B04" pitchFamily="34" charset="0"/>
                <a:cs typeface="Arial"/>
              </a:rPr>
            </a:br>
            <a:r>
              <a:rPr lang="en-US" sz="900" cap="all" spc="10" dirty="0" err="1">
                <a:solidFill>
                  <a:srgbClr val="414042"/>
                </a:solidFill>
                <a:latin typeface="Archivo Narrow" panose="020B0506020202020B04" pitchFamily="34" charset="0"/>
                <a:cs typeface="Arial"/>
              </a:rPr>
              <a:t>syrah</a:t>
            </a:r>
            <a:r>
              <a:rPr lang="en-US" sz="900" cap="all" spc="10" dirty="0">
                <a:solidFill>
                  <a:srgbClr val="414042"/>
                </a:solidFill>
                <a:latin typeface="Archivo Narrow" panose="020B0506020202020B04" pitchFamily="34" charset="0"/>
                <a:cs typeface="Arial"/>
              </a:rPr>
              <a:t> 100%</a:t>
            </a:r>
            <a:endParaRPr lang="en-US" sz="900" cap="all" spc="10" dirty="0">
              <a:latin typeface="Archivo Narrow" panose="020B0506020202020B04" pitchFamily="34" charset="0"/>
              <a:cs typeface="Arial"/>
            </a:endParaRPr>
          </a:p>
          <a:p>
            <a:pPr marL="12700" marR="795655">
              <a:lnSpc>
                <a:spcPct val="100000"/>
              </a:lnSpc>
              <a:spcBef>
                <a:spcPts val="100"/>
              </a:spcBef>
              <a:spcAft>
                <a:spcPts val="300"/>
              </a:spcAft>
            </a:pPr>
            <a:r>
              <a:rPr lang="en-US" sz="900" cap="all" spc="10" dirty="0">
                <a:solidFill>
                  <a:srgbClr val="9C8D76"/>
                </a:solidFill>
                <a:latin typeface="Archivo Narrow" panose="020B0506020202020B04" pitchFamily="34" charset="0"/>
                <a:cs typeface="Arial"/>
              </a:rPr>
              <a:t>PRODUCTION ZONE</a:t>
            </a:r>
            <a:br>
              <a:rPr lang="en-US" sz="900" cap="all" spc="10" dirty="0">
                <a:solidFill>
                  <a:srgbClr val="9C8D76"/>
                </a:solidFill>
                <a:latin typeface="Archivo Narrow" panose="020B0506020202020B04" pitchFamily="34" charset="0"/>
                <a:cs typeface="Arial"/>
              </a:rPr>
            </a:br>
            <a:r>
              <a:rPr lang="en-US" sz="900" cap="all" spc="10" dirty="0" err="1">
                <a:solidFill>
                  <a:srgbClr val="414042"/>
                </a:solidFill>
                <a:latin typeface="Archivo Narrow" panose="020B0506020202020B04" pitchFamily="34" charset="0"/>
                <a:cs typeface="Arial"/>
              </a:rPr>
              <a:t>castiglione</a:t>
            </a:r>
            <a:r>
              <a:rPr lang="en-US" sz="900" cap="all" spc="10" dirty="0">
                <a:solidFill>
                  <a:srgbClr val="414042"/>
                </a:solidFill>
                <a:latin typeface="Archivo Narrow" panose="020B0506020202020B04" pitchFamily="34" charset="0"/>
                <a:cs typeface="Arial"/>
              </a:rPr>
              <a:t> in </a:t>
            </a:r>
            <a:r>
              <a:rPr lang="en-US" sz="900" cap="all" spc="10" dirty="0" err="1">
                <a:solidFill>
                  <a:srgbClr val="414042"/>
                </a:solidFill>
                <a:latin typeface="Archivo Narrow" panose="020B0506020202020B04" pitchFamily="34" charset="0"/>
                <a:cs typeface="Arial"/>
              </a:rPr>
              <a:t>teverina</a:t>
            </a:r>
            <a:endParaRPr lang="en-US" sz="900" cap="all" spc="10" dirty="0">
              <a:solidFill>
                <a:srgbClr val="414042"/>
              </a:solidFill>
              <a:latin typeface="Archivo Narrow" panose="020B0506020202020B04" pitchFamily="34" charset="0"/>
              <a:cs typeface="Arial"/>
            </a:endParaRPr>
          </a:p>
          <a:p>
            <a:pPr marL="12700" marR="795655">
              <a:lnSpc>
                <a:spcPct val="100000"/>
              </a:lnSpc>
              <a:spcBef>
                <a:spcPts val="100"/>
              </a:spcBef>
              <a:spcAft>
                <a:spcPts val="300"/>
              </a:spcAft>
            </a:pPr>
            <a:r>
              <a:rPr lang="en-US" sz="900" cap="all" spc="10" dirty="0">
                <a:solidFill>
                  <a:srgbClr val="9C8D76"/>
                </a:solidFill>
                <a:latin typeface="Archivo Narrow" panose="020B0506020202020B04" pitchFamily="34" charset="0"/>
                <a:cs typeface="Arial"/>
              </a:rPr>
              <a:t>SURFACE OF THE VINEYARD  </a:t>
            </a:r>
          </a:p>
          <a:p>
            <a:pPr marL="12700" marR="795655">
              <a:lnSpc>
                <a:spcPct val="100000"/>
              </a:lnSpc>
              <a:spcBef>
                <a:spcPts val="100"/>
              </a:spcBef>
              <a:spcAft>
                <a:spcPts val="300"/>
              </a:spcAft>
            </a:pPr>
            <a:r>
              <a:rPr lang="en-US" sz="900" cap="all" spc="10" dirty="0">
                <a:solidFill>
                  <a:srgbClr val="414042"/>
                </a:solidFill>
                <a:latin typeface="Archivo Narrow" panose="020B0506020202020B04" pitchFamily="34" charset="0"/>
                <a:cs typeface="Arial"/>
              </a:rPr>
              <a:t>20 ha</a:t>
            </a:r>
            <a:endParaRPr lang="en-US" sz="900" cap="all" spc="10" dirty="0">
              <a:latin typeface="Archivo Narrow" panose="020B0506020202020B04" pitchFamily="34" charset="0"/>
              <a:cs typeface="Arial"/>
            </a:endParaRPr>
          </a:p>
          <a:p>
            <a:pPr marL="12700" marR="407670">
              <a:lnSpc>
                <a:spcPct val="100000"/>
              </a:lnSpc>
              <a:spcAft>
                <a:spcPts val="300"/>
              </a:spcAft>
            </a:pPr>
            <a:r>
              <a:rPr lang="en-US" sz="900" cap="all" spc="10" dirty="0">
                <a:solidFill>
                  <a:srgbClr val="9C8D76"/>
                </a:solidFill>
                <a:latin typeface="Archivo Narrow" panose="020B0506020202020B04" pitchFamily="34" charset="0"/>
                <a:cs typeface="Arial"/>
              </a:rPr>
              <a:t>ALTITUDE OF THE VINEYARD</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300 meters above sea level</a:t>
            </a:r>
          </a:p>
          <a:p>
            <a:pPr marL="12700" marR="407670">
              <a:lnSpc>
                <a:spcPct val="100000"/>
              </a:lnSpc>
              <a:spcAft>
                <a:spcPts val="300"/>
              </a:spcAft>
            </a:pPr>
            <a:r>
              <a:rPr lang="en-US" sz="900" cap="all" spc="10" dirty="0">
                <a:solidFill>
                  <a:srgbClr val="9C8D76"/>
                </a:solidFill>
                <a:latin typeface="Archivo Narrow" panose="020B0506020202020B04" pitchFamily="34" charset="0"/>
                <a:cs typeface="Arial"/>
              </a:rPr>
              <a:t>Type of soil</a:t>
            </a:r>
            <a:br>
              <a:rPr lang="en-US" sz="900" cap="all" spc="10" dirty="0">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sandy, medium texture</a:t>
            </a:r>
          </a:p>
          <a:p>
            <a:pPr marL="12700" marR="407670">
              <a:lnSpc>
                <a:spcPct val="100000"/>
              </a:lnSpc>
              <a:spcAft>
                <a:spcPts val="300"/>
              </a:spcAft>
            </a:pPr>
            <a:r>
              <a:rPr lang="en-US" sz="900" cap="all" spc="10" dirty="0">
                <a:solidFill>
                  <a:srgbClr val="9C8D76"/>
                </a:solidFill>
                <a:latin typeface="Archivo Narrow" panose="020B0506020202020B04" pitchFamily="34" charset="0"/>
                <a:cs typeface="Arial"/>
              </a:rPr>
              <a:t>Training system</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spur cordon</a:t>
            </a:r>
          </a:p>
          <a:p>
            <a:pPr marL="12700" marR="407670">
              <a:lnSpc>
                <a:spcPct val="100000"/>
              </a:lnSpc>
              <a:spcAft>
                <a:spcPts val="300"/>
              </a:spcAft>
            </a:pPr>
            <a:r>
              <a:rPr lang="en-US" sz="900" cap="all" spc="10" dirty="0">
                <a:solidFill>
                  <a:srgbClr val="9C8D76"/>
                </a:solidFill>
                <a:latin typeface="Archivo Narrow" panose="020B0506020202020B04" pitchFamily="34" charset="0"/>
                <a:cs typeface="Arial"/>
              </a:rPr>
              <a:t>Density of vines</a:t>
            </a:r>
            <a:br>
              <a:rPr lang="en-US" sz="900" cap="all" spc="10" dirty="0">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5.000 per ha</a:t>
            </a:r>
          </a:p>
          <a:p>
            <a:pPr marL="12700" marR="407670">
              <a:lnSpc>
                <a:spcPct val="100000"/>
              </a:lnSpc>
              <a:spcAft>
                <a:spcPts val="300"/>
              </a:spcAft>
            </a:pPr>
            <a:r>
              <a:rPr lang="en-US" sz="900" cap="all" spc="10" dirty="0">
                <a:solidFill>
                  <a:srgbClr val="9C8D76"/>
                </a:solidFill>
                <a:latin typeface="Archivo Narrow" panose="020B0506020202020B04" pitchFamily="34" charset="0"/>
                <a:cs typeface="Arial"/>
              </a:rPr>
              <a:t>Production per hectare</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7500 kg</a:t>
            </a:r>
            <a:endParaRPr lang="en-US" sz="900" cap="all" spc="10" dirty="0">
              <a:latin typeface="Archivo Narrow" panose="020B0506020202020B04" pitchFamily="34" charset="0"/>
              <a:cs typeface="Arial"/>
            </a:endParaRPr>
          </a:p>
          <a:p>
            <a:pPr marL="12700" marR="407670">
              <a:lnSpc>
                <a:spcPct val="100000"/>
              </a:lnSpc>
              <a:spcAft>
                <a:spcPts val="300"/>
              </a:spcAft>
            </a:pPr>
            <a:r>
              <a:rPr lang="en-US" sz="900" cap="all" spc="10" dirty="0">
                <a:solidFill>
                  <a:srgbClr val="9C8D76"/>
                </a:solidFill>
                <a:latin typeface="Archivo Narrow" panose="020B0506020202020B04" pitchFamily="34" charset="0"/>
                <a:cs typeface="Arial"/>
              </a:rPr>
              <a:t>Yield of grapes i</a:t>
            </a:r>
            <a:r>
              <a:rPr lang="en-US" sz="900" cap="all" spc="10" dirty="0">
                <a:solidFill>
                  <a:srgbClr val="9C8D76"/>
                </a:solidFill>
                <a:latin typeface="Archivo Narrow" panose="020B0506020202020B04" pitchFamily="34" charset="0"/>
                <a:ea typeface="Barlow Medium" charset="0"/>
                <a:cs typeface="Barlow Medium" charset="0"/>
              </a:rPr>
              <a:t>nto</a:t>
            </a:r>
            <a:r>
              <a:rPr lang="en-US" sz="900" cap="all" spc="10" dirty="0">
                <a:solidFill>
                  <a:srgbClr val="9C8D76"/>
                </a:solidFill>
                <a:latin typeface="Archivo Narrow" panose="020B0506020202020B04" pitchFamily="34" charset="0"/>
                <a:cs typeface="Arial"/>
              </a:rPr>
              <a:t> wine</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65%</a:t>
            </a:r>
            <a:endParaRPr lang="en-US" sz="900" cap="all" spc="10" dirty="0">
              <a:latin typeface="Archivo Narrow" panose="020B0506020202020B04" pitchFamily="34" charset="0"/>
              <a:cs typeface="Arial"/>
            </a:endParaRPr>
          </a:p>
          <a:p>
            <a:pPr marL="12700" marR="363855">
              <a:lnSpc>
                <a:spcPct val="100000"/>
              </a:lnSpc>
              <a:spcAft>
                <a:spcPts val="300"/>
              </a:spcAft>
            </a:pPr>
            <a:r>
              <a:rPr lang="en-US" sz="900" cap="all" spc="10" dirty="0">
                <a:solidFill>
                  <a:srgbClr val="9C8D76"/>
                </a:solidFill>
                <a:latin typeface="Archivo Narrow" panose="020B0506020202020B04" pitchFamily="34" charset="0"/>
                <a:cs typeface="Arial"/>
              </a:rPr>
              <a:t>Average age of vines</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13 YEARS</a:t>
            </a:r>
            <a:endParaRPr lang="en-US" sz="900" cap="all" spc="10" dirty="0">
              <a:latin typeface="Archivo Narrow" panose="020B0506020202020B04" pitchFamily="34" charset="0"/>
              <a:cs typeface="Arial"/>
            </a:endParaRPr>
          </a:p>
        </p:txBody>
      </p:sp>
      <p:sp>
        <p:nvSpPr>
          <p:cNvPr id="5" name="object 5"/>
          <p:cNvSpPr txBox="1"/>
          <p:nvPr/>
        </p:nvSpPr>
        <p:spPr>
          <a:xfrm>
            <a:off x="3839301" y="7431807"/>
            <a:ext cx="3263802" cy="628377"/>
          </a:xfrm>
          <a:prstGeom prst="rect">
            <a:avLst/>
          </a:prstGeom>
        </p:spPr>
        <p:txBody>
          <a:bodyPr vert="horz" wrap="square" lIns="0" tIns="12700" rIns="0" bIns="0" rtlCol="0">
            <a:spAutoFit/>
          </a:bodyPr>
          <a:lstStyle/>
          <a:p>
            <a:pPr algn="just"/>
            <a:r>
              <a:rPr lang="en-US" sz="1000" spc="25" dirty="0">
                <a:solidFill>
                  <a:srgbClr val="323031"/>
                </a:solidFill>
                <a:latin typeface="Bodoni BE"/>
                <a:cs typeface="Bodoni BE"/>
              </a:rPr>
              <a:t>Then the fermentation continues at a temperature of 25-27°C. After the alcoholic fermentation, the wine is placed in oak barrels where the malolactic fermentation occurs.</a:t>
            </a:r>
          </a:p>
        </p:txBody>
      </p:sp>
      <p:sp>
        <p:nvSpPr>
          <p:cNvPr id="6" name="object 6"/>
          <p:cNvSpPr txBox="1"/>
          <p:nvPr/>
        </p:nvSpPr>
        <p:spPr>
          <a:xfrm>
            <a:off x="3839301" y="8470900"/>
            <a:ext cx="3263802" cy="1299074"/>
          </a:xfrm>
          <a:prstGeom prst="rect">
            <a:avLst/>
          </a:prstGeom>
        </p:spPr>
        <p:txBody>
          <a:bodyPr vert="horz" wrap="square" lIns="0" tIns="36830" rIns="0" bIns="0" rtlCol="0">
            <a:spAutoFit/>
          </a:bodyPr>
          <a:lstStyle/>
          <a:p>
            <a:pPr marL="12700">
              <a:lnSpc>
                <a:spcPct val="100000"/>
              </a:lnSpc>
              <a:spcBef>
                <a:spcPts val="290"/>
              </a:spcBef>
            </a:pPr>
            <a:r>
              <a:rPr lang="en-US" sz="1200" spc="40" dirty="0">
                <a:solidFill>
                  <a:srgbClr val="9C8D76"/>
                </a:solidFill>
                <a:latin typeface="BodoniBE-RegularSC"/>
                <a:cs typeface="BodoniBE-RegularSC"/>
              </a:rPr>
              <a:t>THE WINE</a:t>
            </a:r>
            <a:endParaRPr lang="en-US" sz="1200" dirty="0">
              <a:latin typeface="BodoniBE-RegularSC"/>
              <a:cs typeface="BodoniBE-RegularSC"/>
            </a:endParaRPr>
          </a:p>
          <a:p>
            <a:pPr marL="12700" marR="5080" algn="just">
              <a:lnSpc>
                <a:spcPts val="1400"/>
              </a:lnSpc>
              <a:spcBef>
                <a:spcPts val="40"/>
              </a:spcBef>
            </a:pPr>
            <a:r>
              <a:rPr lang="en-US" sz="1000" spc="10" dirty="0">
                <a:solidFill>
                  <a:srgbClr val="323031"/>
                </a:solidFill>
                <a:latin typeface="Bodoni BE"/>
                <a:cs typeface="Bodoni BE"/>
              </a:rPr>
              <a:t>A wine with an intense color and violet reflections, on the nose its scent is enhanced by hints of fresh fruit, cherry with spicy notes that blend with great balance and elegance to those of sweet and vanilla expressed from the wood. The taste is enveloping, silky, soft tannins, rich and persistent finish.</a:t>
            </a:r>
            <a:endParaRPr lang="en-US" sz="1000" dirty="0">
              <a:latin typeface="Bodoni BE"/>
              <a:cs typeface="Bodoni BE"/>
            </a:endParaRPr>
          </a:p>
        </p:txBody>
      </p:sp>
      <p:sp>
        <p:nvSpPr>
          <p:cNvPr id="7" name="object 7"/>
          <p:cNvSpPr txBox="1"/>
          <p:nvPr/>
        </p:nvSpPr>
        <p:spPr>
          <a:xfrm>
            <a:off x="4970898" y="1057060"/>
            <a:ext cx="1169551" cy="474489"/>
          </a:xfrm>
          <a:prstGeom prst="rect">
            <a:avLst/>
          </a:prstGeom>
        </p:spPr>
        <p:txBody>
          <a:bodyPr vert="horz" wrap="square" lIns="0" tIns="12700" rIns="0" bIns="0" rtlCol="0">
            <a:spAutoFit/>
          </a:bodyPr>
          <a:lstStyle/>
          <a:p>
            <a:pPr marL="12700" marR="5080">
              <a:lnSpc>
                <a:spcPct val="100000"/>
              </a:lnSpc>
            </a:pPr>
            <a:r>
              <a:rPr lang="it-IT" sz="1000" spc="105" dirty="0">
                <a:solidFill>
                  <a:srgbClr val="323031"/>
                </a:solidFill>
                <a:latin typeface="Bodoni BE" charset="0"/>
                <a:ea typeface="Bodoni BE" charset="0"/>
                <a:cs typeface="Bodoni BE" charset="0"/>
              </a:rPr>
              <a:t>SYRAH</a:t>
            </a:r>
          </a:p>
          <a:p>
            <a:pPr marL="12700" marR="5080">
              <a:lnSpc>
                <a:spcPct val="100000"/>
              </a:lnSpc>
            </a:pPr>
            <a:r>
              <a:rPr lang="it-IT" sz="1000" spc="105" dirty="0">
                <a:solidFill>
                  <a:srgbClr val="323031"/>
                </a:solidFill>
                <a:latin typeface="Bodoni BE" charset="0"/>
                <a:ea typeface="Bodoni BE" charset="0"/>
                <a:cs typeface="Bodoni BE" charset="0"/>
              </a:rPr>
              <a:t>LAZIO</a:t>
            </a:r>
          </a:p>
          <a:p>
            <a:pPr marL="12700" marR="5080">
              <a:lnSpc>
                <a:spcPct val="100000"/>
              </a:lnSpc>
            </a:pPr>
            <a:r>
              <a:rPr lang="it-IT" sz="1000" spc="105" dirty="0">
                <a:solidFill>
                  <a:srgbClr val="9C8D76"/>
                </a:solidFill>
                <a:latin typeface="BodoniBE-RegularSC"/>
                <a:cs typeface="BodoniBE-RegularSC"/>
              </a:rPr>
              <a:t>IGP</a:t>
            </a:r>
            <a:endParaRPr sz="1000" dirty="0">
              <a:latin typeface="BodoniBE-RegularSC"/>
              <a:cs typeface="BodoniBE-RegularSC"/>
            </a:endParaRPr>
          </a:p>
        </p:txBody>
      </p:sp>
      <p:sp>
        <p:nvSpPr>
          <p:cNvPr id="8" name="object 8"/>
          <p:cNvSpPr txBox="1"/>
          <p:nvPr/>
        </p:nvSpPr>
        <p:spPr>
          <a:xfrm>
            <a:off x="842900" y="1062703"/>
            <a:ext cx="1411605" cy="487313"/>
          </a:xfrm>
          <a:prstGeom prst="rect">
            <a:avLst/>
          </a:prstGeom>
        </p:spPr>
        <p:txBody>
          <a:bodyPr vert="horz" wrap="square" lIns="0" tIns="12700" rIns="0" bIns="0" rtlCol="0">
            <a:spAutoFit/>
          </a:bodyPr>
          <a:lstStyle/>
          <a:p>
            <a:pPr marL="12700">
              <a:lnSpc>
                <a:spcPct val="100000"/>
              </a:lnSpc>
              <a:spcBef>
                <a:spcPts val="100"/>
              </a:spcBef>
            </a:pPr>
            <a:r>
              <a:rPr sz="1000" spc="65" dirty="0">
                <a:solidFill>
                  <a:srgbClr val="9C8D76"/>
                </a:solidFill>
                <a:latin typeface="BodoniBE-RegularSC"/>
                <a:cs typeface="BodoniBE-RegularSC"/>
              </a:rPr>
              <a:t>TENUTA</a:t>
            </a:r>
            <a:r>
              <a:rPr sz="1000" spc="180" dirty="0">
                <a:solidFill>
                  <a:srgbClr val="9C8D76"/>
                </a:solidFill>
                <a:latin typeface="BodoniBE-RegularSC"/>
                <a:cs typeface="BodoniBE-RegularSC"/>
              </a:rPr>
              <a:t> </a:t>
            </a:r>
            <a:r>
              <a:rPr sz="1000" spc="80" dirty="0">
                <a:solidFill>
                  <a:srgbClr val="9C8D76"/>
                </a:solidFill>
                <a:latin typeface="BodoniBE-RegularSC"/>
                <a:cs typeface="BodoniBE-RegularSC"/>
              </a:rPr>
              <a:t>TELLUS</a:t>
            </a:r>
            <a:endParaRPr lang="it-IT" sz="1000" spc="80" dirty="0">
              <a:solidFill>
                <a:srgbClr val="9C8D76"/>
              </a:solidFill>
              <a:latin typeface="BodoniBE-RegularSC"/>
              <a:cs typeface="BodoniBE-RegularSC"/>
            </a:endParaRPr>
          </a:p>
          <a:p>
            <a:pPr marL="12700">
              <a:lnSpc>
                <a:spcPct val="100000"/>
              </a:lnSpc>
              <a:spcBef>
                <a:spcPts val="100"/>
              </a:spcBef>
            </a:pPr>
            <a:r>
              <a:rPr lang="it-IT" sz="1000" spc="80" dirty="0">
                <a:solidFill>
                  <a:srgbClr val="323031"/>
                </a:solidFill>
                <a:latin typeface="BodoniBE-RegularSC"/>
                <a:cs typeface="BodoniBE-RegularSC"/>
              </a:rPr>
              <a:t>LAZIO</a:t>
            </a:r>
            <a:endParaRPr sz="1000" dirty="0">
              <a:solidFill>
                <a:srgbClr val="323031"/>
              </a:solidFill>
              <a:latin typeface="BodoniBE-RegularSC"/>
              <a:cs typeface="BodoniBE-RegularSC"/>
            </a:endParaRPr>
          </a:p>
          <a:p>
            <a:pPr marL="12700">
              <a:lnSpc>
                <a:spcPct val="100000"/>
              </a:lnSpc>
            </a:pPr>
            <a:r>
              <a:rPr sz="1000" spc="80" dirty="0">
                <a:solidFill>
                  <a:srgbClr val="323031"/>
                </a:solidFill>
                <a:latin typeface="BodoniBE-RegularSC"/>
                <a:cs typeface="BodoniBE-RegularSC"/>
              </a:rPr>
              <a:t>TELLUS </a:t>
            </a:r>
            <a:r>
              <a:rPr sz="1000" spc="75" dirty="0">
                <a:solidFill>
                  <a:srgbClr val="323031"/>
                </a:solidFill>
                <a:latin typeface="BodoniBE-RegularSC"/>
                <a:cs typeface="BodoniBE-RegularSC"/>
              </a:rPr>
              <a:t>SYRAH</a:t>
            </a:r>
            <a:r>
              <a:rPr sz="1000" spc="229" dirty="0">
                <a:solidFill>
                  <a:srgbClr val="323031"/>
                </a:solidFill>
                <a:latin typeface="BodoniBE-RegularSC"/>
                <a:cs typeface="BodoniBE-RegularSC"/>
              </a:rPr>
              <a:t> </a:t>
            </a:r>
            <a:r>
              <a:rPr sz="1000" spc="75" dirty="0">
                <a:solidFill>
                  <a:srgbClr val="323031"/>
                </a:solidFill>
                <a:latin typeface="BodoniBE-RegularSC"/>
                <a:cs typeface="BodoniBE-RegularSC"/>
              </a:rPr>
              <a:t>20</a:t>
            </a:r>
            <a:r>
              <a:rPr lang="it-IT" sz="1000" spc="75" dirty="0">
                <a:solidFill>
                  <a:srgbClr val="323031"/>
                </a:solidFill>
                <a:latin typeface="BodoniBE-RegularSC"/>
                <a:cs typeface="BodoniBE-RegularSC"/>
              </a:rPr>
              <a:t>20</a:t>
            </a:r>
            <a:r>
              <a:rPr sz="1000" spc="-175" dirty="0">
                <a:solidFill>
                  <a:srgbClr val="323031"/>
                </a:solidFill>
                <a:latin typeface="BodoniBE-RegularSC"/>
                <a:cs typeface="BodoniBE-RegularSC"/>
              </a:rPr>
              <a:t> </a:t>
            </a:r>
            <a:endParaRPr sz="1000" dirty="0">
              <a:latin typeface="BodoniBE-RegularSC"/>
              <a:cs typeface="BodoniBE-RegularSC"/>
            </a:endParaRPr>
          </a:p>
        </p:txBody>
      </p:sp>
      <p:sp>
        <p:nvSpPr>
          <p:cNvPr id="9" name="object 9"/>
          <p:cNvSpPr txBox="1"/>
          <p:nvPr/>
        </p:nvSpPr>
        <p:spPr>
          <a:xfrm>
            <a:off x="4979797" y="2849303"/>
            <a:ext cx="2132203" cy="2536592"/>
          </a:xfrm>
          <a:prstGeom prst="rect">
            <a:avLst/>
          </a:prstGeom>
        </p:spPr>
        <p:txBody>
          <a:bodyPr vert="horz" wrap="square" lIns="0" tIns="12700" rIns="0" bIns="0" rtlCol="0">
            <a:spAutoFit/>
          </a:bodyPr>
          <a:lstStyle/>
          <a:p>
            <a:pPr marL="12700" marR="137160">
              <a:lnSpc>
                <a:spcPct val="100000"/>
              </a:lnSpc>
              <a:spcBef>
                <a:spcPts val="100"/>
              </a:spcBef>
              <a:spcAft>
                <a:spcPts val="300"/>
              </a:spcAft>
            </a:pPr>
            <a:r>
              <a:rPr lang="en-US" sz="900" cap="all" spc="10" dirty="0">
                <a:solidFill>
                  <a:srgbClr val="9C8D76"/>
                </a:solidFill>
                <a:latin typeface="Archivo Narrow" panose="020B0506020202020B04" pitchFamily="34" charset="0"/>
                <a:cs typeface="Arial"/>
              </a:rPr>
              <a:t>Harvest time</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SECOND WEEK of September</a:t>
            </a:r>
          </a:p>
          <a:p>
            <a:pPr marL="12700" marR="137160">
              <a:lnSpc>
                <a:spcPct val="100000"/>
              </a:lnSpc>
              <a:spcBef>
                <a:spcPts val="100"/>
              </a:spcBef>
              <a:spcAft>
                <a:spcPts val="300"/>
              </a:spcAft>
            </a:pPr>
            <a:r>
              <a:rPr lang="en-US" sz="900" cap="all" spc="10" dirty="0" err="1">
                <a:solidFill>
                  <a:srgbClr val="9C8D76"/>
                </a:solidFill>
                <a:latin typeface="Archivo Narrow" panose="020B0506020202020B04" pitchFamily="34" charset="0"/>
                <a:cs typeface="Arial"/>
              </a:rPr>
              <a:t>vinification</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maceration on skins</a:t>
            </a:r>
          </a:p>
          <a:p>
            <a:pPr marL="12700" marR="137160">
              <a:lnSpc>
                <a:spcPct val="100000"/>
              </a:lnSpc>
              <a:spcBef>
                <a:spcPts val="100"/>
              </a:spcBef>
              <a:spcAft>
                <a:spcPts val="300"/>
              </a:spcAft>
            </a:pPr>
            <a:r>
              <a:rPr lang="en-US" sz="900" cap="all" spc="10" dirty="0">
                <a:solidFill>
                  <a:srgbClr val="9C8D76"/>
                </a:solidFill>
                <a:latin typeface="Archivo Narrow" panose="020B0506020202020B04" pitchFamily="34" charset="0"/>
                <a:cs typeface="Arial"/>
              </a:rPr>
              <a:t>Alcoholic fermentation</a:t>
            </a:r>
            <a:br>
              <a:rPr lang="en-US" sz="900" cap="all" spc="10" dirty="0">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in stainless steel tanks for 14 days</a:t>
            </a:r>
          </a:p>
          <a:p>
            <a:pPr marL="12700" marR="137160">
              <a:lnSpc>
                <a:spcPct val="100000"/>
              </a:lnSpc>
              <a:spcBef>
                <a:spcPts val="100"/>
              </a:spcBef>
              <a:spcAft>
                <a:spcPts val="300"/>
              </a:spcAft>
            </a:pPr>
            <a:r>
              <a:rPr lang="en-US" sz="900" cap="all" spc="10" dirty="0">
                <a:solidFill>
                  <a:srgbClr val="9C8D76"/>
                </a:solidFill>
                <a:latin typeface="Archivo Narrow" panose="020B0506020202020B04" pitchFamily="34" charset="0"/>
                <a:cs typeface="Arial"/>
              </a:rPr>
              <a:t>Malolactic fermentation</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totally carried out</a:t>
            </a:r>
            <a:endParaRPr lang="en-US" sz="900" cap="all" spc="10" dirty="0">
              <a:latin typeface="Archivo Narrow" panose="020B0506020202020B04" pitchFamily="34" charset="0"/>
              <a:cs typeface="Arial"/>
            </a:endParaRPr>
          </a:p>
          <a:p>
            <a:pPr marL="12700" marR="747395">
              <a:lnSpc>
                <a:spcPct val="100000"/>
              </a:lnSpc>
              <a:spcAft>
                <a:spcPts val="300"/>
              </a:spcAft>
            </a:pPr>
            <a:r>
              <a:rPr lang="en-US" sz="900" cap="all" spc="10" dirty="0">
                <a:solidFill>
                  <a:srgbClr val="9C8D76"/>
                </a:solidFill>
                <a:latin typeface="Archivo Narrow" panose="020B0506020202020B04" pitchFamily="34" charset="0"/>
                <a:cs typeface="Arial"/>
              </a:rPr>
              <a:t>alcoholic</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13,85%</a:t>
            </a:r>
            <a:endParaRPr lang="en-US" sz="900" cap="all" spc="10" dirty="0">
              <a:latin typeface="Archivo Narrow" panose="020B0506020202020B04" pitchFamily="34" charset="0"/>
              <a:cs typeface="Arial"/>
            </a:endParaRPr>
          </a:p>
          <a:p>
            <a:pPr marL="12700" marR="681990">
              <a:lnSpc>
                <a:spcPct val="100000"/>
              </a:lnSpc>
              <a:spcAft>
                <a:spcPts val="300"/>
              </a:spcAft>
            </a:pPr>
            <a:r>
              <a:rPr lang="en-US" sz="900" cap="all" spc="10" dirty="0">
                <a:solidFill>
                  <a:srgbClr val="9C8D76"/>
                </a:solidFill>
                <a:latin typeface="Archivo Narrow" panose="020B0506020202020B04" pitchFamily="34" charset="0"/>
                <a:cs typeface="Arial"/>
              </a:rPr>
              <a:t>Total acidity</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5,15 gr/</a:t>
            </a:r>
            <a:r>
              <a:rPr lang="en-US" sz="900" cap="all" spc="10" dirty="0" err="1">
                <a:solidFill>
                  <a:srgbClr val="414042"/>
                </a:solidFill>
                <a:latin typeface="Archivo Narrow" panose="020B0506020202020B04" pitchFamily="34" charset="0"/>
                <a:cs typeface="Arial"/>
              </a:rPr>
              <a:t>lt</a:t>
            </a:r>
            <a:endParaRPr lang="en-US" sz="900" cap="all" spc="10" dirty="0">
              <a:solidFill>
                <a:srgbClr val="414042"/>
              </a:solidFill>
              <a:latin typeface="Archivo Narrow" panose="020B0506020202020B04" pitchFamily="34" charset="0"/>
              <a:cs typeface="Arial"/>
            </a:endParaRPr>
          </a:p>
          <a:p>
            <a:pPr marL="12700" marR="681990">
              <a:lnSpc>
                <a:spcPct val="100000"/>
              </a:lnSpc>
              <a:spcAft>
                <a:spcPts val="300"/>
              </a:spcAft>
            </a:pPr>
            <a:r>
              <a:rPr lang="en-US" sz="900" cap="all" spc="10" dirty="0">
                <a:solidFill>
                  <a:srgbClr val="9C8D76"/>
                </a:solidFill>
                <a:latin typeface="Archivo Narrow" panose="020B0506020202020B04" pitchFamily="34" charset="0"/>
                <a:cs typeface="Arial"/>
              </a:rPr>
              <a:t>Dry extract</a:t>
            </a:r>
            <a:br>
              <a:rPr lang="en-US" sz="900" cap="all" spc="10" dirty="0">
                <a:solidFill>
                  <a:srgbClr val="9C8D76"/>
                </a:solidFill>
                <a:latin typeface="Archivo Narrow" panose="020B0506020202020B04" pitchFamily="34" charset="0"/>
                <a:cs typeface="Arial"/>
              </a:rPr>
            </a:br>
            <a:r>
              <a:rPr lang="en-US" sz="900" cap="all" spc="10" dirty="0">
                <a:solidFill>
                  <a:srgbClr val="414042"/>
                </a:solidFill>
                <a:latin typeface="Archivo Narrow" panose="020B0506020202020B04" pitchFamily="34" charset="0"/>
                <a:cs typeface="Arial"/>
              </a:rPr>
              <a:t>32,60 gr/</a:t>
            </a:r>
            <a:r>
              <a:rPr lang="en-US" sz="900" cap="all" spc="10" dirty="0" err="1">
                <a:solidFill>
                  <a:srgbClr val="414042"/>
                </a:solidFill>
                <a:latin typeface="Archivo Narrow" panose="020B0506020202020B04" pitchFamily="34" charset="0"/>
                <a:cs typeface="Arial"/>
              </a:rPr>
              <a:t>lt</a:t>
            </a:r>
            <a:endParaRPr lang="en-US" sz="900" cap="all" spc="10" dirty="0">
              <a:latin typeface="Archivo Narrow" panose="020B0506020202020B04" pitchFamily="34" charset="0"/>
              <a:cs typeface="Arial"/>
            </a:endParaRPr>
          </a:p>
          <a:p>
            <a:pPr marL="12700" marR="1317625">
              <a:lnSpc>
                <a:spcPct val="100000"/>
              </a:lnSpc>
              <a:spcAft>
                <a:spcPts val="300"/>
              </a:spcAft>
            </a:pPr>
            <a:r>
              <a:rPr lang="en-US" sz="900" cap="all" spc="10" dirty="0">
                <a:solidFill>
                  <a:srgbClr val="9C8D76"/>
                </a:solidFill>
                <a:latin typeface="Archivo Narrow" panose="020B0506020202020B04" pitchFamily="34" charset="0"/>
                <a:cs typeface="Arial"/>
              </a:rPr>
              <a:t>Ph</a:t>
            </a:r>
            <a:br>
              <a:rPr lang="en-US" sz="900" cap="all" spc="10">
                <a:solidFill>
                  <a:srgbClr val="9C8D76"/>
                </a:solidFill>
                <a:latin typeface="Archivo Narrow" panose="020B0506020202020B04" pitchFamily="34" charset="0"/>
                <a:cs typeface="Arial"/>
              </a:rPr>
            </a:br>
            <a:r>
              <a:rPr lang="en-US" sz="900" cap="all" spc="10">
                <a:solidFill>
                  <a:srgbClr val="414042"/>
                </a:solidFill>
                <a:latin typeface="Archivo Narrow" panose="020B0506020202020B04" pitchFamily="34" charset="0"/>
                <a:cs typeface="Arial"/>
              </a:rPr>
              <a:t>3,60</a:t>
            </a:r>
            <a:endParaRPr lang="en-US" sz="900" cap="all" spc="10" dirty="0">
              <a:latin typeface="Archivo Narrow" panose="020B0506020202020B04" pitchFamily="34" charset="0"/>
              <a:cs typeface="Arial"/>
            </a:endParaRPr>
          </a:p>
        </p:txBody>
      </p:sp>
      <p:sp>
        <p:nvSpPr>
          <p:cNvPr id="10" name="object 10"/>
          <p:cNvSpPr/>
          <p:nvPr/>
        </p:nvSpPr>
        <p:spPr>
          <a:xfrm>
            <a:off x="1588797" y="7102378"/>
            <a:ext cx="4382770" cy="0"/>
          </a:xfrm>
          <a:custGeom>
            <a:avLst/>
            <a:gdLst/>
            <a:ahLst/>
            <a:cxnLst/>
            <a:rect l="l" t="t" r="r" b="b"/>
            <a:pathLst>
              <a:path w="4382770">
                <a:moveTo>
                  <a:pt x="4382401" y="0"/>
                </a:moveTo>
                <a:lnTo>
                  <a:pt x="0" y="0"/>
                </a:lnTo>
              </a:path>
            </a:pathLst>
          </a:custGeom>
          <a:ln w="6350">
            <a:solidFill>
              <a:srgbClr val="9C8D76"/>
            </a:solidFill>
          </a:ln>
        </p:spPr>
        <p:txBody>
          <a:bodyPr wrap="square" lIns="0" tIns="0" rIns="0" bIns="0" rtlCol="0"/>
          <a:lstStyle/>
          <a:p>
            <a:endParaRPr/>
          </a:p>
        </p:txBody>
      </p:sp>
      <p:sp>
        <p:nvSpPr>
          <p:cNvPr id="11" name="object 11"/>
          <p:cNvSpPr/>
          <p:nvPr/>
        </p:nvSpPr>
        <p:spPr>
          <a:xfrm>
            <a:off x="1588797" y="7243202"/>
            <a:ext cx="4382770" cy="0"/>
          </a:xfrm>
          <a:custGeom>
            <a:avLst/>
            <a:gdLst/>
            <a:ahLst/>
            <a:cxnLst/>
            <a:rect l="l" t="t" r="r" b="b"/>
            <a:pathLst>
              <a:path w="4382770">
                <a:moveTo>
                  <a:pt x="4382401" y="0"/>
                </a:moveTo>
                <a:lnTo>
                  <a:pt x="0" y="0"/>
                </a:lnTo>
              </a:path>
            </a:pathLst>
          </a:custGeom>
          <a:ln w="6350">
            <a:solidFill>
              <a:srgbClr val="9C8D76"/>
            </a:solidFill>
          </a:ln>
        </p:spPr>
        <p:txBody>
          <a:bodyPr wrap="square" lIns="0" tIns="0" rIns="0" bIns="0" rtlCol="0"/>
          <a:lstStyle/>
          <a:p>
            <a:endParaRPr/>
          </a:p>
        </p:txBody>
      </p:sp>
      <p:sp>
        <p:nvSpPr>
          <p:cNvPr id="12" name="object 12"/>
          <p:cNvSpPr/>
          <p:nvPr/>
        </p:nvSpPr>
        <p:spPr>
          <a:xfrm>
            <a:off x="457194" y="7172791"/>
            <a:ext cx="6645909" cy="0"/>
          </a:xfrm>
          <a:custGeom>
            <a:avLst/>
            <a:gdLst/>
            <a:ahLst/>
            <a:cxnLst/>
            <a:rect l="l" t="t" r="r" b="b"/>
            <a:pathLst>
              <a:path w="6645909">
                <a:moveTo>
                  <a:pt x="6645605" y="0"/>
                </a:moveTo>
                <a:lnTo>
                  <a:pt x="0" y="0"/>
                </a:lnTo>
              </a:path>
            </a:pathLst>
          </a:custGeom>
          <a:ln w="12700">
            <a:solidFill>
              <a:srgbClr val="9C8D76"/>
            </a:solidFill>
          </a:ln>
        </p:spPr>
        <p:txBody>
          <a:bodyPr wrap="square" lIns="0" tIns="0" rIns="0" bIns="0" rtlCol="0"/>
          <a:lstStyle/>
          <a:p>
            <a:endParaRPr/>
          </a:p>
        </p:txBody>
      </p:sp>
      <p:sp>
        <p:nvSpPr>
          <p:cNvPr id="13" name="object 13"/>
          <p:cNvSpPr/>
          <p:nvPr/>
        </p:nvSpPr>
        <p:spPr>
          <a:xfrm>
            <a:off x="457205" y="455541"/>
            <a:ext cx="143649" cy="227698"/>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712542" y="450018"/>
            <a:ext cx="222973" cy="233222"/>
          </a:xfrm>
          <a:prstGeom prst="rect">
            <a:avLst/>
          </a:prstGeom>
          <a:blipFill>
            <a:blip r:embed="rId3" cstate="print"/>
            <a:stretch>
              <a:fillRect/>
            </a:stretch>
          </a:blipFill>
        </p:spPr>
        <p:txBody>
          <a:bodyPr wrap="square" lIns="0" tIns="0" rIns="0" bIns="0" rtlCol="0"/>
          <a:lstStyle/>
          <a:p>
            <a:endParaRPr/>
          </a:p>
        </p:txBody>
      </p:sp>
      <p:sp>
        <p:nvSpPr>
          <p:cNvPr id="15" name="object 15"/>
          <p:cNvSpPr/>
          <p:nvPr/>
        </p:nvSpPr>
        <p:spPr>
          <a:xfrm>
            <a:off x="1056303" y="455533"/>
            <a:ext cx="157073" cy="227698"/>
          </a:xfrm>
          <a:prstGeom prst="rect">
            <a:avLst/>
          </a:prstGeom>
          <a:blipFill>
            <a:blip r:embed="rId4" cstate="print"/>
            <a:stretch>
              <a:fillRect/>
            </a:stretch>
          </a:blipFill>
        </p:spPr>
        <p:txBody>
          <a:bodyPr wrap="square" lIns="0" tIns="0" rIns="0" bIns="0" rtlCol="0"/>
          <a:lstStyle/>
          <a:p>
            <a:endParaRPr/>
          </a:p>
        </p:txBody>
      </p:sp>
      <p:sp>
        <p:nvSpPr>
          <p:cNvPr id="16" name="object 16"/>
          <p:cNvSpPr/>
          <p:nvPr/>
        </p:nvSpPr>
        <p:spPr>
          <a:xfrm>
            <a:off x="1345987" y="455533"/>
            <a:ext cx="148424" cy="227698"/>
          </a:xfrm>
          <a:prstGeom prst="rect">
            <a:avLst/>
          </a:prstGeom>
          <a:blipFill>
            <a:blip r:embed="rId5" cstate="print"/>
            <a:stretch>
              <a:fillRect/>
            </a:stretch>
          </a:blipFill>
        </p:spPr>
        <p:txBody>
          <a:bodyPr wrap="square" lIns="0" tIns="0" rIns="0" bIns="0" rtlCol="0"/>
          <a:lstStyle/>
          <a:p>
            <a:endParaRPr/>
          </a:p>
        </p:txBody>
      </p:sp>
      <p:sp>
        <p:nvSpPr>
          <p:cNvPr id="17" name="object 17"/>
          <p:cNvSpPr/>
          <p:nvPr/>
        </p:nvSpPr>
        <p:spPr>
          <a:xfrm>
            <a:off x="1648297" y="450013"/>
            <a:ext cx="128282" cy="238747"/>
          </a:xfrm>
          <a:prstGeom prst="rect">
            <a:avLst/>
          </a:prstGeom>
          <a:blipFill>
            <a:blip r:embed="rId6" cstate="print"/>
            <a:stretch>
              <a:fillRect/>
            </a:stretch>
          </a:blipFill>
        </p:spPr>
        <p:txBody>
          <a:bodyPr wrap="square" lIns="0" tIns="0" rIns="0" bIns="0" rtlCol="0"/>
          <a:lstStyle/>
          <a:p>
            <a:endParaRPr/>
          </a:p>
        </p:txBody>
      </p:sp>
      <p:sp>
        <p:nvSpPr>
          <p:cNvPr id="18" name="object 18"/>
          <p:cNvSpPr/>
          <p:nvPr/>
        </p:nvSpPr>
        <p:spPr>
          <a:xfrm>
            <a:off x="1943915" y="450004"/>
            <a:ext cx="196926" cy="238747"/>
          </a:xfrm>
          <a:prstGeom prst="rect">
            <a:avLst/>
          </a:prstGeom>
          <a:blipFill>
            <a:blip r:embed="rId7" cstate="print"/>
            <a:stretch>
              <a:fillRect/>
            </a:stretch>
          </a:blipFill>
        </p:spPr>
        <p:txBody>
          <a:bodyPr wrap="square" lIns="0" tIns="0" rIns="0" bIns="0" rtlCol="0"/>
          <a:lstStyle/>
          <a:p>
            <a:endParaRPr/>
          </a:p>
        </p:txBody>
      </p:sp>
      <p:sp>
        <p:nvSpPr>
          <p:cNvPr id="19" name="object 19"/>
          <p:cNvSpPr/>
          <p:nvPr/>
        </p:nvSpPr>
        <p:spPr>
          <a:xfrm>
            <a:off x="2286891" y="450000"/>
            <a:ext cx="231648" cy="238772"/>
          </a:xfrm>
          <a:prstGeom prst="rect">
            <a:avLst/>
          </a:prstGeom>
          <a:blipFill>
            <a:blip r:embed="rId8" cstate="print"/>
            <a:stretch>
              <a:fillRect/>
            </a:stretch>
          </a:blipFill>
        </p:spPr>
        <p:txBody>
          <a:bodyPr wrap="square" lIns="0" tIns="0" rIns="0" bIns="0" rtlCol="0"/>
          <a:lstStyle/>
          <a:p>
            <a:endParaRPr/>
          </a:p>
        </p:txBody>
      </p:sp>
      <p:sp>
        <p:nvSpPr>
          <p:cNvPr id="20" name="object 20"/>
          <p:cNvSpPr/>
          <p:nvPr/>
        </p:nvSpPr>
        <p:spPr>
          <a:xfrm>
            <a:off x="421227" y="1057060"/>
            <a:ext cx="173990" cy="260350"/>
          </a:xfrm>
          <a:custGeom>
            <a:avLst/>
            <a:gdLst/>
            <a:ahLst/>
            <a:cxnLst/>
            <a:rect l="l" t="t" r="r" b="b"/>
            <a:pathLst>
              <a:path w="173990" h="260350">
                <a:moveTo>
                  <a:pt x="173469" y="0"/>
                </a:moveTo>
                <a:lnTo>
                  <a:pt x="127352" y="6197"/>
                </a:lnTo>
                <a:lnTo>
                  <a:pt x="85914" y="23685"/>
                </a:lnTo>
                <a:lnTo>
                  <a:pt x="50806" y="50811"/>
                </a:lnTo>
                <a:lnTo>
                  <a:pt x="23682" y="85919"/>
                </a:lnTo>
                <a:lnTo>
                  <a:pt x="6196" y="127357"/>
                </a:lnTo>
                <a:lnTo>
                  <a:pt x="0" y="173469"/>
                </a:lnTo>
                <a:lnTo>
                  <a:pt x="1550" y="196772"/>
                </a:lnTo>
                <a:lnTo>
                  <a:pt x="6069" y="219132"/>
                </a:lnTo>
                <a:lnTo>
                  <a:pt x="13357" y="240349"/>
                </a:lnTo>
                <a:lnTo>
                  <a:pt x="23215" y="260223"/>
                </a:lnTo>
                <a:lnTo>
                  <a:pt x="98564" y="216725"/>
                </a:lnTo>
                <a:lnTo>
                  <a:pt x="93647" y="206814"/>
                </a:lnTo>
                <a:lnTo>
                  <a:pt x="90011" y="196235"/>
                </a:lnTo>
                <a:lnTo>
                  <a:pt x="87756" y="185087"/>
                </a:lnTo>
                <a:lnTo>
                  <a:pt x="86982" y="173469"/>
                </a:lnTo>
                <a:lnTo>
                  <a:pt x="93778" y="139812"/>
                </a:lnTo>
                <a:lnTo>
                  <a:pt x="112314" y="112325"/>
                </a:lnTo>
                <a:lnTo>
                  <a:pt x="139804" y="93791"/>
                </a:lnTo>
                <a:lnTo>
                  <a:pt x="173469" y="86995"/>
                </a:lnTo>
                <a:lnTo>
                  <a:pt x="173469" y="0"/>
                </a:lnTo>
                <a:close/>
              </a:path>
            </a:pathLst>
          </a:custGeom>
          <a:solidFill>
            <a:srgbClr val="9B8C75">
              <a:alpha val="39999"/>
            </a:srgbClr>
          </a:solidFill>
        </p:spPr>
        <p:txBody>
          <a:bodyPr wrap="square" lIns="0" tIns="0" rIns="0" bIns="0" rtlCol="0"/>
          <a:lstStyle/>
          <a:p>
            <a:endParaRPr/>
          </a:p>
        </p:txBody>
      </p:sp>
      <p:sp>
        <p:nvSpPr>
          <p:cNvPr id="21" name="object 21"/>
          <p:cNvSpPr/>
          <p:nvPr/>
        </p:nvSpPr>
        <p:spPr>
          <a:xfrm>
            <a:off x="594694" y="1057066"/>
            <a:ext cx="173990" cy="260350"/>
          </a:xfrm>
          <a:custGeom>
            <a:avLst/>
            <a:gdLst/>
            <a:ahLst/>
            <a:cxnLst/>
            <a:rect l="l" t="t" r="r" b="b"/>
            <a:pathLst>
              <a:path w="173990" h="260350">
                <a:moveTo>
                  <a:pt x="0" y="0"/>
                </a:moveTo>
                <a:lnTo>
                  <a:pt x="0" y="86982"/>
                </a:lnTo>
                <a:lnTo>
                  <a:pt x="33662" y="93778"/>
                </a:lnTo>
                <a:lnTo>
                  <a:pt x="61148" y="112314"/>
                </a:lnTo>
                <a:lnTo>
                  <a:pt x="79679" y="139804"/>
                </a:lnTo>
                <a:lnTo>
                  <a:pt x="86474" y="173469"/>
                </a:lnTo>
                <a:lnTo>
                  <a:pt x="85702" y="185080"/>
                </a:lnTo>
                <a:lnTo>
                  <a:pt x="83451" y="196224"/>
                </a:lnTo>
                <a:lnTo>
                  <a:pt x="79819" y="206802"/>
                </a:lnTo>
                <a:lnTo>
                  <a:pt x="74904" y="216712"/>
                </a:lnTo>
                <a:lnTo>
                  <a:pt x="150253" y="260222"/>
                </a:lnTo>
                <a:lnTo>
                  <a:pt x="160106" y="240341"/>
                </a:lnTo>
                <a:lnTo>
                  <a:pt x="167395" y="219122"/>
                </a:lnTo>
                <a:lnTo>
                  <a:pt x="171917" y="196765"/>
                </a:lnTo>
                <a:lnTo>
                  <a:pt x="173469" y="173469"/>
                </a:lnTo>
                <a:lnTo>
                  <a:pt x="167273" y="127352"/>
                </a:lnTo>
                <a:lnTo>
                  <a:pt x="149786" y="85914"/>
                </a:lnTo>
                <a:lnTo>
                  <a:pt x="122662" y="50806"/>
                </a:lnTo>
                <a:lnTo>
                  <a:pt x="87555" y="23682"/>
                </a:lnTo>
                <a:lnTo>
                  <a:pt x="46116" y="6196"/>
                </a:lnTo>
                <a:lnTo>
                  <a:pt x="0" y="0"/>
                </a:lnTo>
                <a:close/>
              </a:path>
            </a:pathLst>
          </a:custGeom>
          <a:solidFill>
            <a:srgbClr val="9B8C75">
              <a:alpha val="79998"/>
            </a:srgbClr>
          </a:solidFill>
        </p:spPr>
        <p:txBody>
          <a:bodyPr wrap="square" lIns="0" tIns="0" rIns="0" bIns="0" rtlCol="0"/>
          <a:lstStyle/>
          <a:p>
            <a:endParaRPr/>
          </a:p>
        </p:txBody>
      </p:sp>
      <p:sp>
        <p:nvSpPr>
          <p:cNvPr id="22" name="object 22"/>
          <p:cNvSpPr/>
          <p:nvPr/>
        </p:nvSpPr>
        <p:spPr>
          <a:xfrm>
            <a:off x="444442" y="1273786"/>
            <a:ext cx="300990" cy="130810"/>
          </a:xfrm>
          <a:custGeom>
            <a:avLst/>
            <a:gdLst/>
            <a:ahLst/>
            <a:cxnLst/>
            <a:rect l="l" t="t" r="r" b="b"/>
            <a:pathLst>
              <a:path w="300990" h="130809">
                <a:moveTo>
                  <a:pt x="75349" y="0"/>
                </a:moveTo>
                <a:lnTo>
                  <a:pt x="0" y="43497"/>
                </a:lnTo>
                <a:lnTo>
                  <a:pt x="27104" y="78917"/>
                </a:lnTo>
                <a:lnTo>
                  <a:pt x="62301" y="106295"/>
                </a:lnTo>
                <a:lnTo>
                  <a:pt x="103911" y="123953"/>
                </a:lnTo>
                <a:lnTo>
                  <a:pt x="150253" y="130213"/>
                </a:lnTo>
                <a:lnTo>
                  <a:pt x="196596" y="123953"/>
                </a:lnTo>
                <a:lnTo>
                  <a:pt x="238205" y="106295"/>
                </a:lnTo>
                <a:lnTo>
                  <a:pt x="273403" y="78917"/>
                </a:lnTo>
                <a:lnTo>
                  <a:pt x="300507" y="43497"/>
                </a:lnTo>
                <a:lnTo>
                  <a:pt x="300045" y="43230"/>
                </a:lnTo>
                <a:lnTo>
                  <a:pt x="150253" y="43230"/>
                </a:lnTo>
                <a:lnTo>
                  <a:pt x="127150" y="40110"/>
                </a:lnTo>
                <a:lnTo>
                  <a:pt x="106405" y="31307"/>
                </a:lnTo>
                <a:lnTo>
                  <a:pt x="88858" y="17657"/>
                </a:lnTo>
                <a:lnTo>
                  <a:pt x="75349" y="0"/>
                </a:lnTo>
                <a:close/>
              </a:path>
              <a:path w="300990" h="130809">
                <a:moveTo>
                  <a:pt x="225158" y="0"/>
                </a:moveTo>
                <a:lnTo>
                  <a:pt x="211648" y="17657"/>
                </a:lnTo>
                <a:lnTo>
                  <a:pt x="194102" y="31307"/>
                </a:lnTo>
                <a:lnTo>
                  <a:pt x="173357" y="40110"/>
                </a:lnTo>
                <a:lnTo>
                  <a:pt x="150253" y="43230"/>
                </a:lnTo>
                <a:lnTo>
                  <a:pt x="300045" y="43230"/>
                </a:lnTo>
                <a:lnTo>
                  <a:pt x="225158" y="0"/>
                </a:lnTo>
                <a:close/>
              </a:path>
            </a:pathLst>
          </a:custGeom>
          <a:solidFill>
            <a:srgbClr val="9B8C75"/>
          </a:solidFill>
        </p:spPr>
        <p:txBody>
          <a:bodyPr wrap="square" lIns="0" tIns="0" rIns="0" bIns="0" rtlCol="0"/>
          <a:lstStyle/>
          <a:p>
            <a:endParaRPr/>
          </a:p>
        </p:txBody>
      </p:sp>
      <p:pic>
        <p:nvPicPr>
          <p:cNvPr id="25" name="Immagine 24" descr="Immagine che contiene bevanda, cibo, alcol, Bottiglia di vetro&#10;&#10;Descrizione generata automaticamente">
            <a:extLst>
              <a:ext uri="{FF2B5EF4-FFF2-40B4-BE49-F238E27FC236}">
                <a16:creationId xmlns:a16="http://schemas.microsoft.com/office/drawing/2014/main" id="{0CEE5B50-F726-F7C2-0CA5-EF6C2DE6F49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06785" y="1078859"/>
            <a:ext cx="1878835" cy="555830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275</TotalTime>
  <Words>335</Words>
  <Application>Microsoft Office PowerPoint</Application>
  <PresentationFormat>Personalizzato</PresentationFormat>
  <Paragraphs>33</Paragraphs>
  <Slides>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vt:i4>
      </vt:variant>
    </vt:vector>
  </HeadingPairs>
  <TitlesOfParts>
    <vt:vector size="6" baseType="lpstr">
      <vt:lpstr>Archivo Narrow</vt:lpstr>
      <vt:lpstr>Bodoni BE</vt:lpstr>
      <vt:lpstr>BodoniBE-RegularSC</vt:lpstr>
      <vt:lpstr>Calibri</vt:lpstr>
      <vt:lpstr>Office Theme</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Arianna Picchio</dc:creator>
  <cp:lastModifiedBy>Giulia Bombace</cp:lastModifiedBy>
  <cp:revision>23</cp:revision>
  <dcterms:created xsi:type="dcterms:W3CDTF">2019-03-15T12:14:19Z</dcterms:created>
  <dcterms:modified xsi:type="dcterms:W3CDTF">2023-08-29T08:59:47Z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2019-03-14T00:00:00Z</vt:filetime>
  </property>
  <property fmtid="{D5CDD505-2E9C-101B-9397-08002B2CF9AE}" pid="3" name="Creator">
    <vt:lpwstr>Adobe InDesign CC 14.0 (Macintosh)</vt:lpwstr>
  </property>
  <property fmtid="{D5CDD505-2E9C-101B-9397-08002B2CF9AE}" pid="4" name="LastSaved">
    <vt:filetime>2019-03-15T00:00:00Z</vt:filetime>
  </property>
</Properties>
</file>